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74" r:id="rId5"/>
    <p:sldId id="262" r:id="rId6"/>
    <p:sldId id="261" r:id="rId7"/>
    <p:sldId id="263" r:id="rId8"/>
    <p:sldId id="264" r:id="rId9"/>
    <p:sldId id="265" r:id="rId10"/>
    <p:sldId id="266" r:id="rId11"/>
    <p:sldId id="273" r:id="rId12"/>
    <p:sldId id="271" r:id="rId13"/>
    <p:sldId id="272" r:id="rId14"/>
    <p:sldId id="268" r:id="rId15"/>
    <p:sldId id="267" r:id="rId16"/>
    <p:sldId id="270" r:id="rId17"/>
    <p:sldId id="26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3v@tutanota.com" initials="d" lastIdx="1" clrIdx="0">
    <p:extLst>
      <p:ext uri="{19B8F6BF-5375-455C-9EA6-DF929625EA0E}">
        <p15:presenceInfo xmlns:p15="http://schemas.microsoft.com/office/powerpoint/2012/main" userId="ad9d6f643ee5935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61" autoAdjust="0"/>
  </p:normalViewPr>
  <p:slideViewPr>
    <p:cSldViewPr snapToGrid="0">
      <p:cViewPr>
        <p:scale>
          <a:sx n="70" d="100"/>
          <a:sy n="70" d="100"/>
        </p:scale>
        <p:origin x="4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3v\OneDrive\Dokumentumok\Vonalk&#246;vet&#337;\Munkaf&#252;zet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3v\OneDrive\Dokumentumok\Vonalk&#246;vet&#337;\Sebess&#233;g%20tesz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u-HU"/>
              <a:t>Érzékelők</a:t>
            </a:r>
            <a:r>
              <a:rPr lang="hu-HU" baseline="0"/>
              <a:t> kalibrálása</a:t>
            </a:r>
            <a:endParaRPr lang="hu-HU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title>
    <c:autoTitleDeleted val="0"/>
    <c:plotArea>
      <c:layout>
        <c:manualLayout>
          <c:layoutTarget val="inner"/>
          <c:xMode val="edge"/>
          <c:yMode val="edge"/>
          <c:x val="5.472132791596742E-2"/>
          <c:y val="0.1426489481143362"/>
          <c:w val="0.9426802514387026"/>
          <c:h val="0.77514868488905753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0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-0.1515076399724738"/>
                  <c:y val="-2.3975262741344722E-3"/>
                </c:manualLayout>
              </c:layout>
              <c:numFmt formatCode="#,##0.00000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</c:trendlineLbl>
          </c:trendline>
          <c:xVal>
            <c:numRef>
              <c:f>Munka1!$A$3:$A$5</c:f>
              <c:numCache>
                <c:formatCode>General</c:formatCode>
                <c:ptCount val="3"/>
                <c:pt idx="0">
                  <c:v>2</c:v>
                </c:pt>
                <c:pt idx="1">
                  <c:v>38</c:v>
                </c:pt>
                <c:pt idx="2">
                  <c:v>46</c:v>
                </c:pt>
              </c:numCache>
            </c:numRef>
          </c:xVal>
          <c:yVal>
            <c:numRef>
              <c:f>Munka1!$B$3:$B$5</c:f>
              <c:numCache>
                <c:formatCode>General</c:formatCode>
                <c:ptCount val="3"/>
                <c:pt idx="0">
                  <c:v>2</c:v>
                </c:pt>
                <c:pt idx="1">
                  <c:v>35</c:v>
                </c:pt>
                <c:pt idx="2">
                  <c:v>42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2ABA-48EF-821F-533B23C367BC}"/>
            </c:ext>
          </c:extLst>
        </c:ser>
        <c:dLbls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1038770655"/>
        <c:axId val="1038771903"/>
      </c:scatterChart>
      <c:valAx>
        <c:axId val="10387706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038771903"/>
        <c:crosses val="autoZero"/>
        <c:crossBetween val="midCat"/>
      </c:valAx>
      <c:valAx>
        <c:axId val="1038771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0387706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u-HU" dirty="0"/>
              <a:t>Sebesség</a:t>
            </a:r>
            <a:r>
              <a:rPr lang="hu-HU" baseline="0" dirty="0"/>
              <a:t> mérése</a:t>
            </a:r>
            <a:endParaRPr lang="hu-HU" dirty="0"/>
          </a:p>
        </c:rich>
      </c:tx>
      <c:layout>
        <c:manualLayout>
          <c:xMode val="edge"/>
          <c:yMode val="edge"/>
          <c:x val="0.39353310325279456"/>
          <c:y val="3.935242306136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Munka1!$D$2</c:f>
              <c:strCache>
                <c:ptCount val="1"/>
                <c:pt idx="0">
                  <c:v>Idő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val>
            <c:numRef>
              <c:f>Munka1!$D$3:$D$7</c:f>
              <c:numCache>
                <c:formatCode>General</c:formatCode>
                <c:ptCount val="5"/>
                <c:pt idx="0">
                  <c:v>26.71</c:v>
                </c:pt>
                <c:pt idx="1">
                  <c:v>26.52</c:v>
                </c:pt>
                <c:pt idx="2">
                  <c:v>26.81</c:v>
                </c:pt>
                <c:pt idx="3">
                  <c:v>34.61</c:v>
                </c:pt>
                <c:pt idx="4">
                  <c:v>25.57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8A-44C9-A5A4-049BBCE885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443338440"/>
        <c:axId val="443937152"/>
      </c:barChart>
      <c:lineChart>
        <c:grouping val="standard"/>
        <c:varyColors val="0"/>
        <c:ser>
          <c:idx val="1"/>
          <c:order val="1"/>
          <c:tx>
            <c:strRef>
              <c:f>Munka1!$C$2</c:f>
              <c:strCache>
                <c:ptCount val="1"/>
                <c:pt idx="0">
                  <c:v>Sensor diff trashold</c:v>
                </c:pt>
              </c:strCache>
            </c:strRef>
          </c:tx>
          <c:spPr>
            <a:ln w="41275" cap="rnd">
              <a:solidFill>
                <a:srgbClr val="FF9900"/>
              </a:solidFill>
              <a:round/>
            </a:ln>
            <a:effectLst/>
          </c:spPr>
          <c:marker>
            <c:symbol val="none"/>
          </c:marker>
          <c:val>
            <c:numRef>
              <c:f>Munka1!$C$3:$C$7</c:f>
              <c:numCache>
                <c:formatCode>General</c:formatCode>
                <c:ptCount val="5"/>
                <c:pt idx="0">
                  <c:v>6</c:v>
                </c:pt>
                <c:pt idx="1">
                  <c:v>7</c:v>
                </c:pt>
                <c:pt idx="2">
                  <c:v>5</c:v>
                </c:pt>
                <c:pt idx="3">
                  <c:v>12</c:v>
                </c:pt>
                <c:pt idx="4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98A-44C9-A5A4-049BBCE885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38829288"/>
        <c:axId val="438829944"/>
      </c:lineChart>
      <c:catAx>
        <c:axId val="44333844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43937152"/>
        <c:crosses val="autoZero"/>
        <c:auto val="1"/>
        <c:lblAlgn val="ctr"/>
        <c:lblOffset val="100"/>
        <c:noMultiLvlLbl val="0"/>
      </c:catAx>
      <c:valAx>
        <c:axId val="443937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43338440"/>
        <c:crosses val="autoZero"/>
        <c:crossBetween val="between"/>
      </c:valAx>
      <c:valAx>
        <c:axId val="43882994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38829288"/>
        <c:crosses val="max"/>
        <c:crossBetween val="between"/>
      </c:valAx>
      <c:catAx>
        <c:axId val="438829288"/>
        <c:scaling>
          <c:orientation val="minMax"/>
        </c:scaling>
        <c:delete val="1"/>
        <c:axPos val="b"/>
        <c:majorTickMark val="out"/>
        <c:minorTickMark val="none"/>
        <c:tickLblPos val="nextTo"/>
        <c:crossAx val="438829944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</c:dTable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eg>
</file>

<file path=ppt/media/image2.jpeg>
</file>

<file path=ppt/media/image20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B229B-70B6-4A06-AF48-334596A78A17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18CAF4-1BCD-4041-BB52-94F1776FAA5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3995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Az alap</a:t>
            </a:r>
            <a:r>
              <a:rPr lang="hu-HU" baseline="0" dirty="0" smtClean="0"/>
              <a:t> koncepció egy PRO-BOT 128 programozása volt! A robot számos érzékelővel rendelkezik</a:t>
            </a:r>
            <a:r>
              <a:rPr lang="hu-HU" baseline="0" dirty="0" smtClean="0">
                <a:sym typeface="Wingdings" panose="05000000000000000000" pitchFamily="2" charset="2"/>
              </a:rPr>
              <a:t>(felsorolás). A vonalkövető szenzorok, </a:t>
            </a:r>
            <a:r>
              <a:rPr lang="hu-HU" baseline="0" dirty="0" err="1" smtClean="0">
                <a:sym typeface="Wingdings" panose="05000000000000000000" pitchFamily="2" charset="2"/>
              </a:rPr>
              <a:t>photo</a:t>
            </a:r>
            <a:r>
              <a:rPr lang="hu-HU" baseline="0" dirty="0" smtClean="0">
                <a:sym typeface="Wingdings" panose="05000000000000000000" pitchFamily="2" charset="2"/>
              </a:rPr>
              <a:t> </a:t>
            </a:r>
            <a:r>
              <a:rPr lang="hu-HU" baseline="0" dirty="0" err="1" smtClean="0">
                <a:sym typeface="Wingdings" panose="05000000000000000000" pitchFamily="2" charset="2"/>
              </a:rPr>
              <a:t>transistorok</a:t>
            </a:r>
            <a:r>
              <a:rPr lang="hu-HU" baseline="0" dirty="0" smtClean="0">
                <a:sym typeface="Wingdings" panose="05000000000000000000" pitchFamily="2" charset="2"/>
              </a:rPr>
              <a:t>, 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8CAF4-1BCD-4041-BB52-94F1776FAA54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88236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8CAF4-1BCD-4041-BB52-94F1776FAA54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25678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8CAF4-1BCD-4041-BB52-94F1776FAA54}" type="slidenum">
              <a:rPr lang="hu-HU" smtClean="0"/>
              <a:t>16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0587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6510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8839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46951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258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66860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406293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6923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47535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2800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9561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02093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6863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08620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47961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1937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15303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52CAC-396B-455B-9650-8E7F5353FD4B}" type="datetimeFigureOut">
              <a:rPr lang="hu-HU" smtClean="0"/>
              <a:t>2017. 02. 09.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DA806B6-37F8-45F8-A8CB-9BEFC03B05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10753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/>
          <a:lstStyle/>
          <a:p>
            <a:r>
              <a:rPr lang="hu-HU" dirty="0" err="1" smtClean="0"/>
              <a:t>Rufus</a:t>
            </a:r>
            <a:r>
              <a:rPr lang="hu-HU" dirty="0" smtClean="0"/>
              <a:t>-II 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sz="1600" dirty="0" smtClean="0"/>
              <a:t>Készítette: Zsibók Márk</a:t>
            </a:r>
          </a:p>
          <a:p>
            <a:r>
              <a:rPr lang="hu-HU" sz="1600" dirty="0" smtClean="0"/>
              <a:t>Mentor: </a:t>
            </a:r>
            <a:r>
              <a:rPr lang="hu-HU" sz="1600" dirty="0" smtClean="0"/>
              <a:t>Dr. Szépe </a:t>
            </a:r>
            <a:r>
              <a:rPr lang="hu-HU" sz="1600" dirty="0" smtClean="0"/>
              <a:t>Tamás</a:t>
            </a:r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228107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Mérések:</a:t>
            </a:r>
            <a:br>
              <a:rPr lang="hu-HU" dirty="0" smtClean="0"/>
            </a:br>
            <a:r>
              <a:rPr lang="hu-HU" dirty="0" smtClean="0"/>
              <a:t>érzékelők kalibrálása</a:t>
            </a:r>
            <a:endParaRPr lang="hu-HU" dirty="0"/>
          </a:p>
        </p:txBody>
      </p:sp>
      <p:graphicFrame>
        <p:nvGraphicFramePr>
          <p:cNvPr id="4" name="Tartalom helye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432648"/>
              </p:ext>
            </p:extLst>
          </p:nvPr>
        </p:nvGraphicFramePr>
        <p:xfrm>
          <a:off x="2106920" y="2131772"/>
          <a:ext cx="5514745" cy="24170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Tábláza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367755"/>
              </p:ext>
            </p:extLst>
          </p:nvPr>
        </p:nvGraphicFramePr>
        <p:xfrm>
          <a:off x="786559" y="5008159"/>
          <a:ext cx="2169252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4626">
                  <a:extLst>
                    <a:ext uri="{9D8B030D-6E8A-4147-A177-3AD203B41FA5}">
                      <a16:colId xmlns:a16="http://schemas.microsoft.com/office/drawing/2014/main" val="1131378510"/>
                    </a:ext>
                  </a:extLst>
                </a:gridCol>
                <a:gridCol w="1084626">
                  <a:extLst>
                    <a:ext uri="{9D8B030D-6E8A-4147-A177-3AD203B41FA5}">
                      <a16:colId xmlns:a16="http://schemas.microsoft.com/office/drawing/2014/main" val="1596799263"/>
                    </a:ext>
                  </a:extLst>
                </a:gridCol>
              </a:tblGrid>
              <a:tr h="811071">
                <a:tc>
                  <a:txBody>
                    <a:bodyPr/>
                    <a:lstStyle/>
                    <a:p>
                      <a:r>
                        <a:rPr lang="hu-HU" dirty="0" smtClean="0"/>
                        <a:t>Jobb szenzor</a:t>
                      </a:r>
                    </a:p>
                    <a:p>
                      <a:r>
                        <a:rPr lang="hu-HU" dirty="0" smtClean="0"/>
                        <a:t>(x1,x2)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Bal szenzor</a:t>
                      </a:r>
                    </a:p>
                    <a:p>
                      <a:r>
                        <a:rPr lang="hu-HU" dirty="0" smtClean="0"/>
                        <a:t>(y1,y2)</a:t>
                      </a:r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076472"/>
                  </a:ext>
                </a:extLst>
              </a:tr>
              <a:tr h="324428">
                <a:tc>
                  <a:txBody>
                    <a:bodyPr/>
                    <a:lstStyle/>
                    <a:p>
                      <a:r>
                        <a:rPr lang="hu-HU" dirty="0" smtClean="0"/>
                        <a:t>38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35</a:t>
                      </a:r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73839"/>
                  </a:ext>
                </a:extLst>
              </a:tr>
              <a:tr h="324428">
                <a:tc>
                  <a:txBody>
                    <a:bodyPr/>
                    <a:lstStyle/>
                    <a:p>
                      <a:r>
                        <a:rPr lang="hu-HU" dirty="0" smtClean="0"/>
                        <a:t>46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42</a:t>
                      </a:r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630481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8" name="Szövegdoboz 7"/>
              <p:cNvSpPr txBox="1"/>
              <p:nvPr/>
            </p:nvSpPr>
            <p:spPr>
              <a:xfrm>
                <a:off x="3763043" y="5246541"/>
                <a:ext cx="1783565" cy="1025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hu-H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hu-HU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1=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e/>
                            <m:e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2=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2+</m:t>
                              </m:r>
                              <m:r>
                                <a:rPr lang="hu-HU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hu-HU" dirty="0"/>
              </a:p>
            </p:txBody>
          </p:sp>
        </mc:Choice>
        <mc:Fallback>
          <p:sp>
            <p:nvSpPr>
              <p:cNvPr id="8" name="Szövegdoboz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3043" y="5246541"/>
                <a:ext cx="1783565" cy="1025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Szövegdoboz 8"/>
              <p:cNvSpPr txBox="1"/>
              <p:nvPr/>
            </p:nvSpPr>
            <p:spPr>
              <a:xfrm>
                <a:off x="6464132" y="5818028"/>
                <a:ext cx="2218813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hu-HU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hu-H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1∗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2−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1∗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hu-HU" dirty="0"/>
              </a:p>
            </p:txBody>
          </p:sp>
        </mc:Choice>
        <mc:Fallback>
          <p:sp>
            <p:nvSpPr>
              <p:cNvPr id="9" name="Szövegdoboz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132" y="5818028"/>
                <a:ext cx="2218813" cy="51860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Szövegdoboz 9"/>
              <p:cNvSpPr txBox="1"/>
              <p:nvPr/>
            </p:nvSpPr>
            <p:spPr>
              <a:xfrm>
                <a:off x="6539738" y="5092538"/>
                <a:ext cx="1219373" cy="5241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hu-HU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hu-H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num>
                        <m:den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hu-H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den>
                      </m:f>
                    </m:oMath>
                  </m:oMathPara>
                </a14:m>
                <a:endParaRPr lang="hu-HU" dirty="0"/>
              </a:p>
            </p:txBody>
          </p:sp>
        </mc:Choice>
        <mc:Fallback>
          <p:sp>
            <p:nvSpPr>
              <p:cNvPr id="10" name="Szövegdoboz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9738" y="5092538"/>
                <a:ext cx="1219373" cy="52411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zövegdoboz 10"/>
          <p:cNvSpPr txBox="1"/>
          <p:nvPr/>
        </p:nvSpPr>
        <p:spPr>
          <a:xfrm>
            <a:off x="566932" y="4595278"/>
            <a:ext cx="2608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Szenzorok mért értékei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2406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" presetClass="entr" presetSubtype="1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  <p:bldP spid="8" grpId="0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Mérések:</a:t>
            </a:r>
            <a:br>
              <a:rPr lang="hu-HU" dirty="0"/>
            </a:br>
            <a:r>
              <a:rPr lang="hu-HU" dirty="0"/>
              <a:t>érzékelők kalibrálása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77334" y="2160589"/>
            <a:ext cx="9076266" cy="3880773"/>
          </a:xfrm>
        </p:spPr>
        <p:txBody>
          <a:bodyPr/>
          <a:lstStyle/>
          <a:p>
            <a:r>
              <a:rPr lang="hu-HU" dirty="0" smtClean="0"/>
              <a:t>A program választható opciói: önkalibrálás és a az előző beállítások használata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620385" y="5523929"/>
            <a:ext cx="3940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Kalibrálás, mentés az EEPROM-</a:t>
            </a:r>
            <a:r>
              <a:rPr lang="hu-HU" dirty="0" err="1" smtClean="0"/>
              <a:t>ba</a:t>
            </a:r>
            <a:endParaRPr lang="hu-HU" dirty="0"/>
          </a:p>
        </p:txBody>
      </p:sp>
      <p:sp>
        <p:nvSpPr>
          <p:cNvPr id="7" name="Szövegdoboz 6"/>
          <p:cNvSpPr txBox="1"/>
          <p:nvPr/>
        </p:nvSpPr>
        <p:spPr>
          <a:xfrm>
            <a:off x="4836948" y="5523929"/>
            <a:ext cx="3941431" cy="373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EEPROM-</a:t>
            </a:r>
            <a:r>
              <a:rPr lang="hu-HU" dirty="0" err="1" smtClean="0"/>
              <a:t>ból</a:t>
            </a:r>
            <a:r>
              <a:rPr lang="hu-HU" dirty="0" smtClean="0"/>
              <a:t> való adatok betöltése</a:t>
            </a:r>
            <a:endParaRPr lang="hu-HU" dirty="0"/>
          </a:p>
        </p:txBody>
      </p:sp>
      <p:pic>
        <p:nvPicPr>
          <p:cNvPr id="12" name="Kép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948" y="4135801"/>
            <a:ext cx="4161146" cy="7038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Kép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11" y="3070105"/>
            <a:ext cx="4239102" cy="21313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09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Mérések:</a:t>
            </a:r>
            <a:br>
              <a:rPr lang="hu-HU" dirty="0" smtClean="0"/>
            </a:br>
            <a:r>
              <a:rPr lang="hu-HU" dirty="0" smtClean="0"/>
              <a:t>sebesség teszt</a:t>
            </a:r>
            <a:endParaRPr lang="hu-HU" dirty="0"/>
          </a:p>
        </p:txBody>
      </p:sp>
      <p:graphicFrame>
        <p:nvGraphicFramePr>
          <p:cNvPr id="7" name="Diagram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4326244"/>
              </p:ext>
            </p:extLst>
          </p:nvPr>
        </p:nvGraphicFramePr>
        <p:xfrm>
          <a:off x="4066760" y="2409717"/>
          <a:ext cx="6300982" cy="3549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Szövegdoboz 7"/>
          <p:cNvSpPr txBox="1"/>
          <p:nvPr/>
        </p:nvSpPr>
        <p:spPr>
          <a:xfrm>
            <a:off x="915010" y="2225051"/>
            <a:ext cx="812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 smtClean="0"/>
              <a:t>Rufus</a:t>
            </a:r>
            <a:r>
              <a:rPr lang="hu-HU" dirty="0" smtClean="0"/>
              <a:t>-II sebesség függvényében lévő finomhangolása</a:t>
            </a:r>
            <a:endParaRPr lang="hu-HU" dirty="0"/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68" y="2889034"/>
            <a:ext cx="3648292" cy="23653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699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7" grpId="0">
        <p:bldAsOne/>
      </p:bldGraphic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Mérések:</a:t>
            </a:r>
            <a:br>
              <a:rPr lang="hu-HU" dirty="0" smtClean="0"/>
            </a:br>
            <a:r>
              <a:rPr lang="hu-HU" dirty="0" err="1" smtClean="0"/>
              <a:t>Arduino</a:t>
            </a:r>
            <a:r>
              <a:rPr lang="hu-HU" dirty="0" smtClean="0"/>
              <a:t> </a:t>
            </a:r>
            <a:r>
              <a:rPr lang="hu-HU" dirty="0" err="1" smtClean="0"/>
              <a:t>flash</a:t>
            </a:r>
            <a:r>
              <a:rPr lang="hu-HU" dirty="0" smtClean="0"/>
              <a:t> memória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EEPROM méretének felmérése, tárolandó adatok helyének meghatározása, biztonságos írás-olvasás 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112402"/>
            <a:ext cx="2884732" cy="31591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711" y="4443146"/>
            <a:ext cx="3227056" cy="18284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9851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77334" y="595294"/>
            <a:ext cx="8596668" cy="1320800"/>
          </a:xfrm>
        </p:spPr>
        <p:txBody>
          <a:bodyPr/>
          <a:lstStyle/>
          <a:p>
            <a:pPr algn="ctr"/>
            <a:r>
              <a:rPr lang="hu-HU" dirty="0" err="1" smtClean="0"/>
              <a:t>Rufus</a:t>
            </a:r>
            <a:r>
              <a:rPr lang="hu-HU" dirty="0" smtClean="0"/>
              <a:t>-II előnyei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533629"/>
          </a:xfrm>
        </p:spPr>
        <p:txBody>
          <a:bodyPr/>
          <a:lstStyle/>
          <a:p>
            <a:r>
              <a:rPr lang="hu-HU" dirty="0" smtClean="0"/>
              <a:t>Olcsón kivitelezhető</a:t>
            </a:r>
          </a:p>
          <a:p>
            <a:r>
              <a:rPr lang="hu-HU" dirty="0" smtClean="0"/>
              <a:t>Moduláris</a:t>
            </a:r>
          </a:p>
          <a:p>
            <a:r>
              <a:rPr lang="hu-HU" dirty="0" smtClean="0"/>
              <a:t>Kevés környezeti átalakítást igényel</a:t>
            </a:r>
          </a:p>
          <a:p>
            <a:r>
              <a:rPr lang="hu-HU" dirty="0" smtClean="0"/>
              <a:t>Környezeti viszonyokhoz alkalmazkodik</a:t>
            </a:r>
          </a:p>
          <a:p>
            <a:r>
              <a:rPr lang="hu-HU" dirty="0" smtClean="0"/>
              <a:t>Könnyen átalakítható, tovább fejleszthető</a:t>
            </a:r>
          </a:p>
          <a:p>
            <a:r>
              <a:rPr lang="hu-HU" dirty="0" smtClean="0"/>
              <a:t>A software könnyen értelmezhető, javítható</a:t>
            </a:r>
          </a:p>
          <a:p>
            <a:r>
              <a:rPr lang="hu-HU" dirty="0" smtClean="0"/>
              <a:t>Környezetét nem szennyezi</a:t>
            </a:r>
          </a:p>
          <a:p>
            <a:r>
              <a:rPr lang="hu-HU" dirty="0" smtClean="0"/>
              <a:t>Alacsony hibaszázalék</a:t>
            </a:r>
          </a:p>
          <a:p>
            <a:endParaRPr lang="hu-HU" dirty="0" smtClean="0"/>
          </a:p>
          <a:p>
            <a:endParaRPr lang="hu-HU" dirty="0" smtClean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745" y="2649579"/>
            <a:ext cx="3906980" cy="21572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2485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7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7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7" presetClass="entr" presetSubtype="1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7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7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7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7" presetClass="entr" presetSubtype="1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7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Innovációs ötletek,</a:t>
            </a:r>
            <a:br>
              <a:rPr lang="hu-HU" dirty="0" smtClean="0"/>
            </a:br>
            <a:r>
              <a:rPr lang="hu-HU" dirty="0" smtClean="0"/>
              <a:t>felhasználási területek</a:t>
            </a:r>
            <a:endParaRPr lang="hu-HU" dirty="0"/>
          </a:p>
        </p:txBody>
      </p:sp>
      <p:sp>
        <p:nvSpPr>
          <p:cNvPr id="6" name="Tartalom helye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Logisztikai központok</a:t>
            </a:r>
          </a:p>
          <a:p>
            <a:r>
              <a:rPr lang="hu-HU" dirty="0" smtClean="0"/>
              <a:t>Útbaigazítás (Olimpiai falu, ifjúsági rendezvények)</a:t>
            </a:r>
          </a:p>
          <a:p>
            <a:r>
              <a:rPr lang="hu-HU" dirty="0" smtClean="0"/>
              <a:t>Gyógyszer-,étel osztás (idősek otthona)</a:t>
            </a:r>
          </a:p>
          <a:p>
            <a:r>
              <a:rPr lang="hu-HU" dirty="0" smtClean="0"/>
              <a:t>Önkiszolgáló étterem</a:t>
            </a:r>
          </a:p>
          <a:p>
            <a:pPr marL="0" indent="0">
              <a:buNone/>
            </a:pPr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/>
          </a:p>
        </p:txBody>
      </p:sp>
      <p:pic>
        <p:nvPicPr>
          <p:cNvPr id="7" name="Tartalom hely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968" y="2160589"/>
            <a:ext cx="3071553" cy="15378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0096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1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Jövőbeni fejlesztések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77334" y="1828800"/>
            <a:ext cx="8596668" cy="5264727"/>
          </a:xfrm>
        </p:spPr>
        <p:txBody>
          <a:bodyPr/>
          <a:lstStyle/>
          <a:p>
            <a:pPr marL="0" indent="0">
              <a:buNone/>
            </a:pPr>
            <a:r>
              <a:rPr lang="hu-HU" sz="2000" b="1" dirty="0" smtClean="0"/>
              <a:t>Software:</a:t>
            </a:r>
          </a:p>
          <a:p>
            <a:r>
              <a:rPr lang="hu-HU" dirty="0" smtClean="0"/>
              <a:t>Útvonal adatbázis készítése, tárolása, felhasználása </a:t>
            </a:r>
          </a:p>
          <a:p>
            <a:r>
              <a:rPr lang="hu-HU" dirty="0" smtClean="0"/>
              <a:t>UI fejlesztése(kijelző)</a:t>
            </a:r>
          </a:p>
          <a:p>
            <a:r>
              <a:rPr lang="hu-HU" dirty="0" smtClean="0"/>
              <a:t>Hangvezérlés</a:t>
            </a:r>
          </a:p>
          <a:p>
            <a:pPr marL="0" indent="0">
              <a:buNone/>
            </a:pPr>
            <a:r>
              <a:rPr lang="hu-HU" sz="2000" b="1" dirty="0" smtClean="0"/>
              <a:t>Hardware:</a:t>
            </a:r>
          </a:p>
          <a:p>
            <a:r>
              <a:rPr lang="hu-HU" dirty="0"/>
              <a:t>Helymeghatározás GPS modullal</a:t>
            </a:r>
          </a:p>
          <a:p>
            <a:r>
              <a:rPr lang="hu-HU" dirty="0" err="1"/>
              <a:t>Flash</a:t>
            </a:r>
            <a:r>
              <a:rPr lang="hu-HU" dirty="0"/>
              <a:t> memória bővítése</a:t>
            </a:r>
          </a:p>
          <a:p>
            <a:r>
              <a:rPr lang="hu-HU" dirty="0"/>
              <a:t>Akadály </a:t>
            </a:r>
            <a:r>
              <a:rPr lang="hu-HU" dirty="0" smtClean="0"/>
              <a:t>érzékelés</a:t>
            </a:r>
          </a:p>
          <a:p>
            <a:r>
              <a:rPr lang="hu-HU" dirty="0" smtClean="0"/>
              <a:t>Végsebesség növelése</a:t>
            </a:r>
          </a:p>
          <a:p>
            <a:r>
              <a:rPr lang="hu-HU" dirty="0" smtClean="0"/>
              <a:t>Akkumulátorok egyszerű töltése</a:t>
            </a:r>
            <a:endParaRPr lang="hu-HU" dirty="0"/>
          </a:p>
          <a:p>
            <a:r>
              <a:rPr lang="hu-HU" dirty="0" smtClean="0"/>
              <a:t>Vízálló-, törésálló burkolat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344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Köszönöm a figyelmet!</a:t>
            </a:r>
            <a:endParaRPr lang="hu-HU" dirty="0"/>
          </a:p>
        </p:txBody>
      </p:sp>
      <p:sp>
        <p:nvSpPr>
          <p:cNvPr id="5" name="Alcím 4"/>
          <p:cNvSpPr>
            <a:spLocks noGrp="1"/>
          </p:cNvSpPr>
          <p:nvPr>
            <p:ph type="subTitle" idx="1"/>
          </p:nvPr>
        </p:nvSpPr>
        <p:spPr>
          <a:xfrm flipH="1">
            <a:off x="9274002" y="4987636"/>
            <a:ext cx="45719" cy="160096"/>
          </a:xfrm>
        </p:spPr>
        <p:txBody>
          <a:bodyPr>
            <a:normAutofit fontScale="25000" lnSpcReduction="20000"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32480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Alap konstrukció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Egy alap robot: Pro-bot 128</a:t>
            </a:r>
          </a:p>
          <a:p>
            <a:r>
              <a:rPr lang="hu-HU" dirty="0" smtClean="0"/>
              <a:t>Érzékelők:</a:t>
            </a:r>
          </a:p>
          <a:p>
            <a:pPr lvl="1"/>
            <a:r>
              <a:rPr lang="hu-HU" dirty="0" smtClean="0"/>
              <a:t>Vonalkövető szenzor</a:t>
            </a:r>
          </a:p>
          <a:p>
            <a:pPr lvl="1"/>
            <a:r>
              <a:rPr lang="hu-HU" dirty="0" err="1" smtClean="0"/>
              <a:t>Odometria</a:t>
            </a:r>
            <a:endParaRPr lang="hu-HU" dirty="0" smtClean="0"/>
          </a:p>
          <a:p>
            <a:pPr lvl="1"/>
            <a:r>
              <a:rPr lang="hu-HU" dirty="0" smtClean="0"/>
              <a:t>Fényérzékelő </a:t>
            </a:r>
            <a:r>
              <a:rPr lang="hu-HU" dirty="0" smtClean="0"/>
              <a:t>szenzor(</a:t>
            </a:r>
            <a:r>
              <a:rPr lang="hu-HU" dirty="0" err="1" smtClean="0"/>
              <a:t>fototranzisztorok</a:t>
            </a:r>
            <a:r>
              <a:rPr lang="hu-HU" dirty="0" smtClean="0"/>
              <a:t>)</a:t>
            </a:r>
          </a:p>
          <a:p>
            <a:pPr lvl="1"/>
            <a:r>
              <a:rPr lang="hu-HU" dirty="0" smtClean="0"/>
              <a:t>Infravörös </a:t>
            </a:r>
            <a:r>
              <a:rPr lang="hu-HU" dirty="0"/>
              <a:t>ütközésmentesítő rendszer</a:t>
            </a:r>
            <a:endParaRPr lang="hu-HU" dirty="0" smtClean="0"/>
          </a:p>
          <a:p>
            <a:pPr lvl="1"/>
            <a:r>
              <a:rPr lang="hu-HU" dirty="0" smtClean="0"/>
              <a:t>Zajérzékelő</a:t>
            </a:r>
          </a:p>
          <a:p>
            <a:pPr lvl="1"/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275" y="2160589"/>
            <a:ext cx="4163800" cy="234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79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Hardware</a:t>
            </a:r>
            <a:endParaRPr lang="hu-HU" dirty="0"/>
          </a:p>
        </p:txBody>
      </p:sp>
      <p:sp>
        <p:nvSpPr>
          <p:cNvPr id="6" name="Szöveg helye 5"/>
          <p:cNvSpPr>
            <a:spLocks noGrp="1"/>
          </p:cNvSpPr>
          <p:nvPr>
            <p:ph type="body" idx="1"/>
          </p:nvPr>
        </p:nvSpPr>
        <p:spPr>
          <a:xfrm>
            <a:off x="661103" y="2045691"/>
            <a:ext cx="4185623" cy="576262"/>
          </a:xfrm>
        </p:spPr>
        <p:txBody>
          <a:bodyPr/>
          <a:lstStyle/>
          <a:p>
            <a:r>
              <a:rPr lang="hu-HU" dirty="0"/>
              <a:t>Vezérlő egység</a:t>
            </a:r>
            <a:r>
              <a:rPr lang="hu-HU" dirty="0" smtClean="0"/>
              <a:t>: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 smtClean="0"/>
              <a:t>Alap vezérlő egység:	</a:t>
            </a:r>
          </a:p>
          <a:p>
            <a:pPr marL="0" indent="0">
              <a:buNone/>
            </a:pPr>
            <a:r>
              <a:rPr lang="hu-HU" dirty="0" smtClean="0"/>
              <a:t>	    C-</a:t>
            </a:r>
            <a:r>
              <a:rPr lang="hu-HU" dirty="0" err="1" smtClean="0"/>
              <a:t>Control</a:t>
            </a:r>
            <a:r>
              <a:rPr lang="hu-HU" dirty="0" smtClean="0"/>
              <a:t> </a:t>
            </a:r>
            <a:r>
              <a:rPr lang="hu-HU" dirty="0"/>
              <a:t>PRO </a:t>
            </a:r>
            <a:r>
              <a:rPr lang="hu-HU" dirty="0" smtClean="0"/>
              <a:t>MEGA128						</a:t>
            </a:r>
            <a:endParaRPr lang="hu-HU" dirty="0"/>
          </a:p>
        </p:txBody>
      </p:sp>
      <p:sp>
        <p:nvSpPr>
          <p:cNvPr id="7" name="Szöveg helye 6"/>
          <p:cNvSpPr>
            <a:spLocks noGrp="1"/>
          </p:cNvSpPr>
          <p:nvPr>
            <p:ph type="body" sz="quarter" idx="3"/>
          </p:nvPr>
        </p:nvSpPr>
        <p:spPr>
          <a:xfrm flipH="1">
            <a:off x="12191999" y="2782962"/>
            <a:ext cx="1898074" cy="1027037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8" name="Tartalom helye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hu-HU" dirty="0"/>
              <a:t>V</a:t>
            </a:r>
            <a:r>
              <a:rPr lang="hu-HU" dirty="0" smtClean="0"/>
              <a:t>álasztott </a:t>
            </a:r>
            <a:r>
              <a:rPr lang="hu-HU" dirty="0"/>
              <a:t>vezérlő egység</a:t>
            </a:r>
            <a:r>
              <a:rPr lang="hu-HU" dirty="0" smtClean="0"/>
              <a:t>:</a:t>
            </a:r>
          </a:p>
          <a:p>
            <a:pPr marL="0" indent="0" algn="ctr">
              <a:buNone/>
            </a:pPr>
            <a:r>
              <a:rPr lang="hu-HU" dirty="0"/>
              <a:t>Arduino </a:t>
            </a:r>
            <a:r>
              <a:rPr lang="hu-HU" dirty="0" err="1"/>
              <a:t>Nano</a:t>
            </a:r>
            <a:endParaRPr lang="hu-HU" dirty="0"/>
          </a:p>
          <a:p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1" y="3705103"/>
            <a:ext cx="2396836" cy="2396836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909" y="3429781"/>
            <a:ext cx="2653068" cy="265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4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9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10" accel="100000" fill="hold">
                                          <p:stCondLst>
                                            <p:cond delay="99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3" grpId="0" uiExpand="1" build="p"/>
      <p:bldP spid="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artalom helye 7"/>
          <p:cNvSpPr txBox="1">
            <a:spLocks/>
          </p:cNvSpPr>
          <p:nvPr/>
        </p:nvSpPr>
        <p:spPr>
          <a:xfrm>
            <a:off x="5088383" y="2757988"/>
            <a:ext cx="4185617" cy="3304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 smtClean="0"/>
              <a:t>Választott vezérlő egység:</a:t>
            </a:r>
          </a:p>
          <a:p>
            <a:pPr marL="0" indent="0" algn="ctr">
              <a:buFont typeface="Wingdings 3" charset="2"/>
              <a:buNone/>
            </a:pPr>
            <a:r>
              <a:rPr lang="hu-HU" dirty="0" err="1" smtClean="0"/>
              <a:t>Arduino</a:t>
            </a:r>
            <a:r>
              <a:rPr lang="hu-HU" dirty="0" smtClean="0"/>
              <a:t> </a:t>
            </a:r>
            <a:r>
              <a:rPr lang="hu-HU" dirty="0" err="1" smtClean="0"/>
              <a:t>Nano</a:t>
            </a:r>
            <a:endParaRPr lang="hu-HU" dirty="0" smtClean="0"/>
          </a:p>
          <a:p>
            <a:pPr marL="0" indent="0" algn="ctr">
              <a:buFont typeface="Wingdings 3" charset="2"/>
              <a:buNone/>
            </a:pPr>
            <a:endParaRPr lang="hu-HU" dirty="0" smtClean="0"/>
          </a:p>
          <a:p>
            <a:pPr lvl="3">
              <a:buFont typeface="Arial" panose="020B0604020202020204" pitchFamily="34" charset="0"/>
              <a:buChar char="•"/>
            </a:pPr>
            <a:r>
              <a:rPr lang="hu-HU" sz="1600" dirty="0" err="1" smtClean="0"/>
              <a:t>Atmel</a:t>
            </a:r>
            <a:r>
              <a:rPr lang="hu-HU" sz="1600" dirty="0" smtClean="0"/>
              <a:t> Mega 328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hu-HU" sz="1600" dirty="0" smtClean="0"/>
              <a:t>32 kB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hu-HU" sz="1600" dirty="0" smtClean="0"/>
              <a:t>1 kB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hu-HU" sz="1600" dirty="0" smtClean="0"/>
              <a:t>16 MHz órajel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hu-HU" sz="1600" dirty="0" smtClean="0"/>
              <a:t>18x45 mm</a:t>
            </a:r>
          </a:p>
          <a:p>
            <a:pPr marL="1371600" lvl="3" indent="0">
              <a:buFont typeface="Wingdings 3" charset="2"/>
              <a:buNone/>
            </a:pPr>
            <a:endParaRPr lang="hu-HU" sz="1600" dirty="0"/>
          </a:p>
        </p:txBody>
      </p:sp>
      <p:sp>
        <p:nvSpPr>
          <p:cNvPr id="12" name="Tartalom helye 11"/>
          <p:cNvSpPr>
            <a:spLocks noGrp="1"/>
          </p:cNvSpPr>
          <p:nvPr>
            <p:ph sz="quarter" idx="4"/>
          </p:nvPr>
        </p:nvSpPr>
        <p:spPr>
          <a:xfrm>
            <a:off x="10877266" y="3809999"/>
            <a:ext cx="716558" cy="946316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9" name="Tartalom helye 2"/>
          <p:cNvSpPr txBox="1">
            <a:spLocks/>
          </p:cNvSpPr>
          <p:nvPr/>
        </p:nvSpPr>
        <p:spPr>
          <a:xfrm>
            <a:off x="675744" y="2737244"/>
            <a:ext cx="4185623" cy="3304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 smtClean="0"/>
              <a:t>Alap vezérlő egység:	</a:t>
            </a:r>
          </a:p>
          <a:p>
            <a:pPr marL="0" indent="0">
              <a:buFont typeface="Wingdings 3" charset="2"/>
              <a:buNone/>
            </a:pPr>
            <a:r>
              <a:rPr lang="hu-HU" dirty="0" smtClean="0"/>
              <a:t>	    C-</a:t>
            </a:r>
            <a:r>
              <a:rPr lang="hu-HU" dirty="0" err="1" smtClean="0"/>
              <a:t>Control</a:t>
            </a:r>
            <a:r>
              <a:rPr lang="hu-HU" dirty="0" smtClean="0"/>
              <a:t> PRO MEGA128</a:t>
            </a:r>
          </a:p>
          <a:p>
            <a:pPr marL="0" indent="0">
              <a:buFont typeface="Wingdings 3" charset="2"/>
              <a:buNone/>
            </a:pPr>
            <a:r>
              <a:rPr lang="hu-HU" dirty="0" smtClean="0"/>
              <a:t>	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hu-HU" sz="1600" dirty="0" err="1" smtClean="0"/>
              <a:t>Atmel</a:t>
            </a:r>
            <a:r>
              <a:rPr lang="hu-HU" sz="1600" dirty="0" smtClean="0"/>
              <a:t> Mega 128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hu-HU" sz="1600" dirty="0" smtClean="0"/>
              <a:t>80 kB </a:t>
            </a:r>
            <a:r>
              <a:rPr lang="hu-HU" sz="1600" dirty="0" err="1" smtClean="0"/>
              <a:t>Flash</a:t>
            </a:r>
            <a:endParaRPr lang="hu-HU" sz="1600" dirty="0" smtClean="0"/>
          </a:p>
          <a:p>
            <a:pPr lvl="2">
              <a:buFont typeface="Arial" panose="020B0604020202020204" pitchFamily="34" charset="0"/>
              <a:buChar char="•"/>
            </a:pPr>
            <a:r>
              <a:rPr lang="hu-HU" sz="1600" dirty="0" smtClean="0"/>
              <a:t>4 kB EEPROM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hu-HU" sz="1600" dirty="0" smtClean="0"/>
              <a:t>14,7456 MHz órajel	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hu-HU" sz="1600" dirty="0" smtClean="0"/>
              <a:t>41x41 mm</a:t>
            </a:r>
          </a:p>
          <a:p>
            <a:pPr lvl="2">
              <a:buFont typeface="Arial" panose="020B0604020202020204" pitchFamily="34" charset="0"/>
              <a:buChar char="•"/>
            </a:pPr>
            <a:endParaRPr lang="hu-HU" sz="1600" dirty="0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Hardware</a:t>
            </a:r>
            <a:endParaRPr lang="hu-HU" dirty="0"/>
          </a:p>
        </p:txBody>
      </p:sp>
      <p:sp>
        <p:nvSpPr>
          <p:cNvPr id="6" name="Szöveg helye 5"/>
          <p:cNvSpPr>
            <a:spLocks noGrp="1"/>
          </p:cNvSpPr>
          <p:nvPr>
            <p:ph type="body" idx="1"/>
          </p:nvPr>
        </p:nvSpPr>
        <p:spPr>
          <a:xfrm>
            <a:off x="661103" y="2045691"/>
            <a:ext cx="4185623" cy="576262"/>
          </a:xfrm>
        </p:spPr>
        <p:txBody>
          <a:bodyPr/>
          <a:lstStyle/>
          <a:p>
            <a:r>
              <a:rPr lang="hu-HU" dirty="0"/>
              <a:t>Vezérlő egység</a:t>
            </a:r>
            <a:r>
              <a:rPr lang="hu-HU" dirty="0" smtClean="0"/>
              <a:t>:</a:t>
            </a:r>
            <a:endParaRPr lang="hu-HU" dirty="0"/>
          </a:p>
        </p:txBody>
      </p:sp>
      <p:sp>
        <p:nvSpPr>
          <p:cNvPr id="7" name="Szöveg helye 6"/>
          <p:cNvSpPr>
            <a:spLocks noGrp="1"/>
          </p:cNvSpPr>
          <p:nvPr>
            <p:ph type="body" sz="quarter" idx="3"/>
          </p:nvPr>
        </p:nvSpPr>
        <p:spPr>
          <a:xfrm flipH="1">
            <a:off x="12191999" y="2782962"/>
            <a:ext cx="1898074" cy="1027037"/>
          </a:xfrm>
        </p:spPr>
        <p:txBody>
          <a:bodyPr/>
          <a:lstStyle/>
          <a:p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909" y="3429781"/>
            <a:ext cx="2653068" cy="2653068"/>
          </a:xfrm>
          <a:prstGeom prst="rect">
            <a:avLst/>
          </a:prstGeom>
        </p:spPr>
      </p:pic>
      <p:sp>
        <p:nvSpPr>
          <p:cNvPr id="10" name="Tartalom helye 9"/>
          <p:cNvSpPr>
            <a:spLocks noGrp="1"/>
          </p:cNvSpPr>
          <p:nvPr>
            <p:ph sz="half" idx="2"/>
          </p:nvPr>
        </p:nvSpPr>
        <p:spPr>
          <a:xfrm flipH="1">
            <a:off x="10185823" y="5691115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1" y="3705103"/>
            <a:ext cx="2396836" cy="239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4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Software</a:t>
            </a:r>
            <a:endParaRPr lang="hu-HU" dirty="0"/>
          </a:p>
        </p:txBody>
      </p:sp>
      <p:sp>
        <p:nvSpPr>
          <p:cNvPr id="7" name="Tartalom hely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Fejlesztő környezet:</a:t>
            </a:r>
          </a:p>
          <a:p>
            <a:pPr marL="0" indent="0" algn="ctr">
              <a:buNone/>
            </a:pPr>
            <a:r>
              <a:rPr lang="hu-HU" dirty="0" smtClean="0"/>
              <a:t>Arduino IDE</a:t>
            </a:r>
            <a:endParaRPr lang="hu-HU" dirty="0"/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083" y="3039588"/>
            <a:ext cx="5803169" cy="31349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1798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Software logika</a:t>
            </a:r>
            <a:br>
              <a:rPr lang="hu-HU" dirty="0" smtClean="0"/>
            </a:b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394855" y="2160983"/>
            <a:ext cx="4528859" cy="576262"/>
          </a:xfrm>
        </p:spPr>
        <p:txBody>
          <a:bodyPr/>
          <a:lstStyle/>
          <a:p>
            <a:r>
              <a:rPr lang="hu-HU" sz="2300" dirty="0" err="1"/>
              <a:t>D</a:t>
            </a:r>
            <a:r>
              <a:rPr lang="hu-HU" sz="2300" dirty="0" err="1" smtClean="0"/>
              <a:t>eketálás</a:t>
            </a:r>
            <a:r>
              <a:rPr lang="hu-HU" sz="2300" dirty="0" smtClean="0"/>
              <a:t> és bináris szabályzás</a:t>
            </a:r>
            <a:endParaRPr lang="hu-HU" sz="230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19546" y="2737245"/>
            <a:ext cx="4404168" cy="3304117"/>
          </a:xfrm>
        </p:spPr>
        <p:txBody>
          <a:bodyPr/>
          <a:lstStyle/>
          <a:p>
            <a:r>
              <a:rPr lang="hu-HU" dirty="0" smtClean="0"/>
              <a:t>Előnye:</a:t>
            </a:r>
          </a:p>
          <a:p>
            <a:pPr lvl="1"/>
            <a:r>
              <a:rPr lang="hu-HU" dirty="0"/>
              <a:t>Kevés helyett foglal</a:t>
            </a:r>
          </a:p>
          <a:p>
            <a:pPr lvl="1"/>
            <a:r>
              <a:rPr lang="hu-HU" dirty="0"/>
              <a:t>Egyszerű feltétleket használ</a:t>
            </a:r>
          </a:p>
          <a:p>
            <a:r>
              <a:rPr lang="hu-HU" dirty="0" smtClean="0"/>
              <a:t>Hátránya:</a:t>
            </a:r>
          </a:p>
          <a:p>
            <a:pPr lvl="1"/>
            <a:r>
              <a:rPr lang="hu-HU" dirty="0" smtClean="0"/>
              <a:t>Előre definiált színértékekkel rendelkezik</a:t>
            </a:r>
          </a:p>
          <a:p>
            <a:pPr lvl="1"/>
            <a:r>
              <a:rPr lang="hu-HU" dirty="0" smtClean="0"/>
              <a:t>Pontatlan</a:t>
            </a:r>
          </a:p>
          <a:p>
            <a:pPr lvl="1"/>
            <a:r>
              <a:rPr lang="hu-HU" dirty="0" smtClean="0"/>
              <a:t>„Agresszív”</a:t>
            </a:r>
          </a:p>
          <a:p>
            <a:pPr lvl="1"/>
            <a:r>
              <a:rPr lang="hu-HU" dirty="0" smtClean="0"/>
              <a:t>Kihat rá a szenzorok pontatlansága</a:t>
            </a:r>
          </a:p>
          <a:p>
            <a:endParaRPr lang="hu-HU" dirty="0" smtClean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088382" y="2160983"/>
            <a:ext cx="4665218" cy="576262"/>
          </a:xfrm>
        </p:spPr>
        <p:txBody>
          <a:bodyPr/>
          <a:lstStyle/>
          <a:p>
            <a:r>
              <a:rPr lang="hu-HU" sz="2300" dirty="0" err="1"/>
              <a:t>D</a:t>
            </a:r>
            <a:r>
              <a:rPr lang="hu-HU" sz="2300" dirty="0" err="1" smtClean="0"/>
              <a:t>eketálás</a:t>
            </a:r>
            <a:r>
              <a:rPr lang="hu-HU" sz="2300" dirty="0" smtClean="0"/>
              <a:t> és adaptív szabályzás</a:t>
            </a:r>
            <a:endParaRPr lang="hu-HU" sz="2300" dirty="0"/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443543" cy="3304117"/>
          </a:xfrm>
        </p:spPr>
        <p:txBody>
          <a:bodyPr>
            <a:normAutofit lnSpcReduction="10000"/>
          </a:bodyPr>
          <a:lstStyle/>
          <a:p>
            <a:r>
              <a:rPr lang="hu-HU" dirty="0" smtClean="0"/>
              <a:t>Előnye:</a:t>
            </a:r>
          </a:p>
          <a:p>
            <a:pPr lvl="1"/>
            <a:r>
              <a:rPr lang="hu-HU" dirty="0"/>
              <a:t>Felismer és elkülönít a két kontrasztos felületet </a:t>
            </a:r>
            <a:r>
              <a:rPr lang="hu-HU" dirty="0" smtClean="0"/>
              <a:t>egymástól</a:t>
            </a:r>
          </a:p>
          <a:p>
            <a:pPr lvl="1"/>
            <a:r>
              <a:rPr lang="hu-HU" dirty="0" smtClean="0"/>
              <a:t>Szenzorok, motorok pontatlanságát kiküszöböli</a:t>
            </a:r>
            <a:endParaRPr lang="hu-HU" dirty="0"/>
          </a:p>
          <a:p>
            <a:pPr lvl="1"/>
            <a:r>
              <a:rPr lang="hu-HU" dirty="0"/>
              <a:t>Finom szabályzás </a:t>
            </a:r>
          </a:p>
          <a:p>
            <a:pPr lvl="1"/>
            <a:r>
              <a:rPr lang="hu-HU" dirty="0"/>
              <a:t>Pontos</a:t>
            </a:r>
          </a:p>
          <a:p>
            <a:pPr lvl="1"/>
            <a:r>
              <a:rPr lang="hu-HU" dirty="0" smtClean="0"/>
              <a:t>Gyors</a:t>
            </a:r>
          </a:p>
          <a:p>
            <a:pPr lvl="1"/>
            <a:endParaRPr lang="hu-HU" dirty="0"/>
          </a:p>
          <a:p>
            <a:r>
              <a:rPr lang="hu-HU" dirty="0" smtClean="0"/>
              <a:t>Hátránya:</a:t>
            </a:r>
          </a:p>
          <a:p>
            <a:pPr lvl="1"/>
            <a:endParaRPr lang="hu-HU" dirty="0" smtClean="0"/>
          </a:p>
          <a:p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1657254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4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4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2" presetClass="entr" presetSubtype="4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2" presetClass="entr" presetSubtype="4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  <p:bldP spid="4" grpId="0" uiExpand="1" build="p"/>
      <p:bldP spid="5" grpId="0" build="p"/>
      <p:bldP spid="6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Hardware problémák</a:t>
            </a:r>
            <a:endParaRPr lang="hu-HU" dirty="0"/>
          </a:p>
        </p:txBody>
      </p:sp>
      <p:sp>
        <p:nvSpPr>
          <p:cNvPr id="5" name="Tartalom helye 4"/>
          <p:cNvSpPr>
            <a:spLocks noGrp="1"/>
          </p:cNvSpPr>
          <p:nvPr>
            <p:ph idx="1"/>
          </p:nvPr>
        </p:nvSpPr>
        <p:spPr>
          <a:xfrm>
            <a:off x="677334" y="2202152"/>
            <a:ext cx="8596668" cy="3880773"/>
          </a:xfrm>
        </p:spPr>
        <p:txBody>
          <a:bodyPr/>
          <a:lstStyle/>
          <a:p>
            <a:r>
              <a:rPr lang="hu-HU" dirty="0" smtClean="0"/>
              <a:t>Egyéni </a:t>
            </a:r>
            <a:r>
              <a:rPr lang="hu-HU" dirty="0" err="1" smtClean="0"/>
              <a:t>shield</a:t>
            </a:r>
            <a:r>
              <a:rPr lang="hu-HU" dirty="0" smtClean="0"/>
              <a:t> fejlesztése a speciális kialakítású foglalatra</a:t>
            </a:r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664" y="2763129"/>
            <a:ext cx="4563150" cy="29345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01480" y="2025690"/>
            <a:ext cx="3117271" cy="4409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426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Hardware problémák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hu-HU" dirty="0" smtClean="0"/>
              <a:t>Elemek leváltása és tartósabb energiaforrás használata</a:t>
            </a:r>
          </a:p>
          <a:p>
            <a:endParaRPr lang="hu-HU" dirty="0"/>
          </a:p>
          <a:p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010460"/>
            <a:ext cx="3877387" cy="21810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68" y="3010460"/>
            <a:ext cx="3877386" cy="21810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zövegdoboz 5"/>
          <p:cNvSpPr txBox="1"/>
          <p:nvPr/>
        </p:nvSpPr>
        <p:spPr>
          <a:xfrm>
            <a:off x="225348" y="5431760"/>
            <a:ext cx="478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7.4 V-</a:t>
            </a:r>
            <a:r>
              <a:rPr lang="hu-HU" dirty="0" err="1"/>
              <a:t>os</a:t>
            </a:r>
            <a:r>
              <a:rPr lang="hu-HU" dirty="0"/>
              <a:t>, 2 cellás, 400mAh-ás akkumulátor</a:t>
            </a:r>
          </a:p>
          <a:p>
            <a:endParaRPr lang="hu-HU" dirty="0"/>
          </a:p>
        </p:txBody>
      </p:sp>
      <p:sp>
        <p:nvSpPr>
          <p:cNvPr id="7" name="Szövegdoboz 6"/>
          <p:cNvSpPr txBox="1"/>
          <p:nvPr/>
        </p:nvSpPr>
        <p:spPr>
          <a:xfrm>
            <a:off x="4975668" y="5431760"/>
            <a:ext cx="409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 smtClean="0"/>
              <a:t>Recom</a:t>
            </a:r>
            <a:r>
              <a:rPr lang="hu-HU" dirty="0" smtClean="0"/>
              <a:t> R-785.0-0.5 DC/DC konverter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39879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Hardware problémák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77334" y="2132877"/>
            <a:ext cx="8596668" cy="3880773"/>
          </a:xfrm>
        </p:spPr>
        <p:txBody>
          <a:bodyPr/>
          <a:lstStyle/>
          <a:p>
            <a:r>
              <a:rPr lang="hu-HU" dirty="0" smtClean="0"/>
              <a:t>A léptető </a:t>
            </a:r>
            <a:r>
              <a:rPr lang="hu-HU" dirty="0" smtClean="0"/>
              <a:t>motorok és a </a:t>
            </a:r>
            <a:r>
              <a:rPr lang="hu-HU" dirty="0" err="1" smtClean="0"/>
              <a:t>fototranzisztorok</a:t>
            </a:r>
            <a:r>
              <a:rPr lang="hu-HU" dirty="0" smtClean="0"/>
              <a:t> </a:t>
            </a:r>
            <a:r>
              <a:rPr lang="hu-HU" dirty="0" smtClean="0"/>
              <a:t>összehangolása</a:t>
            </a:r>
            <a:endParaRPr lang="hu-HU" dirty="0" smtClean="0"/>
          </a:p>
          <a:p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693" y="3179644"/>
            <a:ext cx="3038652" cy="1722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927" y="3054955"/>
            <a:ext cx="2282821" cy="22828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0044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2" build="p"/>
    </p:bldLst>
  </p:timing>
</p:sld>
</file>

<file path=ppt/theme/theme1.xml><?xml version="1.0" encoding="utf-8"?>
<a:theme xmlns:a="http://schemas.openxmlformats.org/drawingml/2006/main" name="Fazetta">
  <a:themeElements>
    <a:clrScheme name="Fazet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zet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zet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377</TotalTime>
  <Words>365</Words>
  <Application>Microsoft Office PowerPoint</Application>
  <PresentationFormat>Szélesvásznú</PresentationFormat>
  <Paragraphs>123</Paragraphs>
  <Slides>17</Slides>
  <Notes>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4" baseType="lpstr">
      <vt:lpstr>Arial</vt:lpstr>
      <vt:lpstr>Calibri</vt:lpstr>
      <vt:lpstr>Cambria Math</vt:lpstr>
      <vt:lpstr>Trebuchet MS</vt:lpstr>
      <vt:lpstr>Wingdings</vt:lpstr>
      <vt:lpstr>Wingdings 3</vt:lpstr>
      <vt:lpstr>Fazetta</vt:lpstr>
      <vt:lpstr>Rufus-II </vt:lpstr>
      <vt:lpstr>Alap konstrukció</vt:lpstr>
      <vt:lpstr>Hardware</vt:lpstr>
      <vt:lpstr>Hardware</vt:lpstr>
      <vt:lpstr>Software</vt:lpstr>
      <vt:lpstr>Software logika </vt:lpstr>
      <vt:lpstr>Hardware problémák</vt:lpstr>
      <vt:lpstr>Hardware problémák</vt:lpstr>
      <vt:lpstr>Hardware problémák</vt:lpstr>
      <vt:lpstr>Mérések: érzékelők kalibrálása</vt:lpstr>
      <vt:lpstr>Mérések: érzékelők kalibrálása</vt:lpstr>
      <vt:lpstr>Mérések: sebesség teszt</vt:lpstr>
      <vt:lpstr>Mérések: Arduino flash memória</vt:lpstr>
      <vt:lpstr>Rufus-II előnyei</vt:lpstr>
      <vt:lpstr>Innovációs ötletek, felhasználási területek</vt:lpstr>
      <vt:lpstr>Jövőbeni fejlesztések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d3v@tutanota.com</dc:creator>
  <cp:lastModifiedBy>d3v@tutanota.com</cp:lastModifiedBy>
  <cp:revision>28</cp:revision>
  <dcterms:created xsi:type="dcterms:W3CDTF">2017-02-06T16:43:34Z</dcterms:created>
  <dcterms:modified xsi:type="dcterms:W3CDTF">2017-02-09T20:40:03Z</dcterms:modified>
</cp:coreProperties>
</file>

<file path=docProps/thumbnail.jpeg>
</file>